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0" r:id="rId5"/>
    <p:sldId id="262" r:id="rId6"/>
    <p:sldId id="267" r:id="rId7"/>
    <p:sldId id="268" r:id="rId8"/>
    <p:sldId id="265" r:id="rId9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pnrIQ+U15OKCVrqxK793lHZl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7E01D4-591C-4C72-8DDD-7A8BF19AF203}">
  <a:tblStyle styleId="{A67E01D4-591C-4C72-8DDD-7A8BF19AF20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6E9"/>
          </a:solidFill>
        </a:fill>
      </a:tcStyle>
    </a:wholeTbl>
    <a:band1H>
      <a:tcTxStyle/>
      <a:tcStyle>
        <a:tcBdr/>
        <a:fill>
          <a:solidFill>
            <a:srgbClr val="E5CA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5CA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71" autoAdjust="0"/>
  </p:normalViewPr>
  <p:slideViewPr>
    <p:cSldViewPr snapToGrid="0"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122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:notes"/>
          <p:cNvSpPr txBox="1"/>
          <p:nvPr/>
        </p:nvSpPr>
        <p:spPr>
          <a:xfrm>
            <a:off x="3971456" y="8830314"/>
            <a:ext cx="3037366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934090" y="4415158"/>
            <a:ext cx="5142222" cy="418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MSHP is the largest, most comprehensive school-based health program in the United States.  As of October 2020, we currently operate 31 school-based health centers serving 95 NY public schools serving over 42,000 families. 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" name="Google Shape;54;p4:notes"/>
          <p:cNvSpPr txBox="1"/>
          <p:nvPr/>
        </p:nvSpPr>
        <p:spPr>
          <a:xfrm>
            <a:off x="3973034" y="8831898"/>
            <a:ext cx="3037367" cy="4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MSHP SBHCs are located within the school and operate during school hours </a:t>
            </a:r>
            <a:endParaRPr dirty="0"/>
          </a:p>
        </p:txBody>
      </p:sp>
      <p:sp>
        <p:nvSpPr>
          <p:cNvPr id="75" name="Google Shape;75;p5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2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79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>
            <a:spLocks noGrp="1"/>
          </p:cNvSpPr>
          <p:nvPr>
            <p:ph type="body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0" descr="Montefiore_cropped.jpg"/>
          <p:cNvPicPr preferRelativeResize="0"/>
          <p:nvPr/>
        </p:nvPicPr>
        <p:blipFill rotWithShape="1">
          <a:blip r:embed="rId2">
            <a:alphaModFix/>
          </a:blip>
          <a:srcRect l="28895" t="7129" r="14344" b="13515"/>
          <a:stretch/>
        </p:blipFill>
        <p:spPr>
          <a:xfrm>
            <a:off x="0" y="0"/>
            <a:ext cx="2519363" cy="560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 descr="Monte PPT Sha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/>
          <p:nvPr/>
        </p:nvSpPr>
        <p:spPr>
          <a:xfrm>
            <a:off x="-20638" y="4678363"/>
            <a:ext cx="2535238" cy="2184400"/>
          </a:xfrm>
          <a:custGeom>
            <a:avLst/>
            <a:gdLst/>
            <a:ahLst/>
            <a:cxnLst/>
            <a:rect l="l" t="t" r="r" b="b"/>
            <a:pathLst>
              <a:path w="2535770" h="2184399" extrusionOk="0">
                <a:moveTo>
                  <a:pt x="0" y="557155"/>
                </a:moveTo>
                <a:lnTo>
                  <a:pt x="2181669" y="71966"/>
                </a:lnTo>
                <a:cubicBezTo>
                  <a:pt x="2491532" y="0"/>
                  <a:pt x="2535766" y="56734"/>
                  <a:pt x="2535768" y="215451"/>
                </a:cubicBezTo>
                <a:cubicBezTo>
                  <a:pt x="2535770" y="374168"/>
                  <a:pt x="2535768" y="1510583"/>
                  <a:pt x="2535768" y="2184399"/>
                </a:cubicBezTo>
                <a:lnTo>
                  <a:pt x="4816" y="2184399"/>
                </a:lnTo>
                <a:cubicBezTo>
                  <a:pt x="3211" y="1641984"/>
                  <a:pt x="1605" y="1099570"/>
                  <a:pt x="0" y="5571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115580" y="2251925"/>
            <a:ext cx="534262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3115580" y="4025798"/>
            <a:ext cx="4656820" cy="187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 r="-3111" b="-19045"/>
          <a:stretch/>
        </p:blipFill>
        <p:spPr>
          <a:xfrm>
            <a:off x="3128402" y="512534"/>
            <a:ext cx="2642297" cy="512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2743200" y="2251925"/>
            <a:ext cx="5715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2791000" y="4025798"/>
            <a:ext cx="4981400" cy="187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2515927" y="512533"/>
            <a:ext cx="2642297" cy="51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3">
            <a:alphaModFix/>
          </a:blip>
          <a:srcRect l="6647" t="1084"/>
          <a:stretch/>
        </p:blipFill>
        <p:spPr>
          <a:xfrm>
            <a:off x="5" y="0"/>
            <a:ext cx="2208357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14288" y="1925638"/>
            <a:ext cx="595313" cy="2320925"/>
          </a:xfrm>
          <a:custGeom>
            <a:avLst/>
            <a:gdLst/>
            <a:ahLst/>
            <a:cxnLst/>
            <a:rect l="l" t="t" r="r" b="b"/>
            <a:pathLst>
              <a:path w="594630" h="2319867" extrusionOk="0">
                <a:moveTo>
                  <a:pt x="7255" y="228603"/>
                </a:moveTo>
                <a:cubicBezTo>
                  <a:pt x="7255" y="163137"/>
                  <a:pt x="0" y="101600"/>
                  <a:pt x="1966" y="0"/>
                </a:cubicBezTo>
                <a:lnTo>
                  <a:pt x="476094" y="97366"/>
                </a:lnTo>
                <a:cubicBezTo>
                  <a:pt x="579660" y="122766"/>
                  <a:pt x="594630" y="163137"/>
                  <a:pt x="594630" y="228603"/>
                </a:cubicBezTo>
                <a:lnTo>
                  <a:pt x="594630" y="2048931"/>
                </a:lnTo>
                <a:cubicBezTo>
                  <a:pt x="594630" y="2114397"/>
                  <a:pt x="576485" y="2168525"/>
                  <a:pt x="476094" y="2197100"/>
                </a:cubicBezTo>
                <a:lnTo>
                  <a:pt x="1966" y="2319867"/>
                </a:lnTo>
                <a:cubicBezTo>
                  <a:pt x="3175" y="2211917"/>
                  <a:pt x="13605" y="2114397"/>
                  <a:pt x="13605" y="2048931"/>
                </a:cubicBezTo>
                <a:cubicBezTo>
                  <a:pt x="11488" y="1442155"/>
                  <a:pt x="9372" y="835379"/>
                  <a:pt x="7255" y="2286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/>
          <p:nvPr/>
        </p:nvSpPr>
        <p:spPr>
          <a:xfrm rot="10800000" flipH="1">
            <a:off x="-36513" y="-7938"/>
            <a:ext cx="633413" cy="1993901"/>
          </a:xfrm>
          <a:custGeom>
            <a:avLst/>
            <a:gdLst/>
            <a:ahLst/>
            <a:cxnLst/>
            <a:rect l="l" t="t" r="r" b="b"/>
            <a:pathLst>
              <a:path w="634399" h="1993899" extrusionOk="0">
                <a:moveTo>
                  <a:pt x="0" y="117946"/>
                </a:moveTo>
                <a:lnTo>
                  <a:pt x="440711" y="33866"/>
                </a:lnTo>
                <a:cubicBezTo>
                  <a:pt x="606641" y="0"/>
                  <a:pt x="620787" y="52468"/>
                  <a:pt x="621243" y="262018"/>
                </a:cubicBezTo>
                <a:cubicBezTo>
                  <a:pt x="634399" y="704401"/>
                  <a:pt x="621243" y="1320083"/>
                  <a:pt x="621243" y="1993899"/>
                </a:cubicBezTo>
                <a:lnTo>
                  <a:pt x="29157" y="1990724"/>
                </a:lnTo>
                <a:cubicBezTo>
                  <a:pt x="27552" y="1448309"/>
                  <a:pt x="1605" y="660361"/>
                  <a:pt x="0" y="117946"/>
                </a:cubicBezTo>
                <a:close/>
              </a:path>
            </a:pathLst>
          </a:custGeom>
          <a:solidFill>
            <a:srgbClr val="5797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-4763" y="4183063"/>
            <a:ext cx="601663" cy="2687637"/>
          </a:xfrm>
          <a:custGeom>
            <a:avLst/>
            <a:gdLst/>
            <a:ahLst/>
            <a:cxnLst/>
            <a:rect l="l" t="t" r="r" b="b"/>
            <a:pathLst>
              <a:path w="602613" h="2688166" extrusionOk="0">
                <a:moveTo>
                  <a:pt x="5256" y="116889"/>
                </a:moveTo>
                <a:lnTo>
                  <a:pt x="408925" y="33866"/>
                </a:lnTo>
                <a:cubicBezTo>
                  <a:pt x="574855" y="0"/>
                  <a:pt x="589001" y="52468"/>
                  <a:pt x="589457" y="262018"/>
                </a:cubicBezTo>
                <a:cubicBezTo>
                  <a:pt x="602613" y="704401"/>
                  <a:pt x="589457" y="2014350"/>
                  <a:pt x="589457" y="2688166"/>
                </a:cubicBezTo>
                <a:lnTo>
                  <a:pt x="1605" y="2688166"/>
                </a:lnTo>
                <a:cubicBezTo>
                  <a:pt x="0" y="2145751"/>
                  <a:pt x="6861" y="659304"/>
                  <a:pt x="5256" y="1168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2774" y="153868"/>
            <a:ext cx="764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041400" y="1371600"/>
            <a:ext cx="7645400" cy="48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7146294" y="6355596"/>
            <a:ext cx="1781670" cy="34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69900" y="274638"/>
            <a:ext cx="821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69900" y="1600200"/>
            <a:ext cx="82169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r="-3111" b="-19045"/>
          <a:stretch/>
        </p:blipFill>
        <p:spPr>
          <a:xfrm>
            <a:off x="7146294" y="6355596"/>
            <a:ext cx="1781670" cy="34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041400" y="274638"/>
            <a:ext cx="764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041400" y="1600200"/>
            <a:ext cx="76454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797A9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83080" y="6573328"/>
            <a:ext cx="7418716" cy="28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341743" y="6492875"/>
            <a:ext cx="80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pimente@montefior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2548082" y="1426464"/>
            <a:ext cx="6595918" cy="140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r>
              <a:rPr lang="en-US" sz="3022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022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ontefiore School-Health Program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r>
              <a:rPr lang="en-US" sz="3022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(MSHP)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604"/>
              </a:spcBef>
              <a:spcAft>
                <a:spcPts val="0"/>
              </a:spcAft>
              <a:buClr>
                <a:srgbClr val="5797A9"/>
              </a:buClr>
              <a:buSzPts val="3022"/>
              <a:buFont typeface="Arial"/>
              <a:buNone/>
            </a:pPr>
            <a:r>
              <a:rPr lang="en-US" sz="3022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55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55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7D4EF-D987-490B-B173-63BD668A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67" y="2297847"/>
            <a:ext cx="5301986" cy="3229193"/>
          </a:xfrm>
          <a:prstGeom prst="rect">
            <a:avLst/>
          </a:prstGeom>
        </p:spPr>
      </p:pic>
      <p:sp>
        <p:nvSpPr>
          <p:cNvPr id="5" name="Google Shape;90;p16">
            <a:extLst>
              <a:ext uri="{FF2B5EF4-FFF2-40B4-BE49-F238E27FC236}">
                <a16:creationId xmlns:a16="http://schemas.microsoft.com/office/drawing/2014/main" id="{14523FB1-48DE-406B-8484-601BE370BC20}"/>
              </a:ext>
            </a:extLst>
          </p:cNvPr>
          <p:cNvSpPr txBox="1"/>
          <p:nvPr/>
        </p:nvSpPr>
        <p:spPr>
          <a:xfrm>
            <a:off x="2907553" y="5527040"/>
            <a:ext cx="53670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Rosy Chhabra, </a:t>
            </a:r>
            <a:r>
              <a:rPr lang="en-US" b="1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Psy</a:t>
            </a:r>
            <a:r>
              <a:rPr lang="en-US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D.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Montefiore School Health Program </a:t>
            </a:r>
            <a:endParaRPr b="1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3BE78-9BEE-478F-9628-045239D6F4AB}"/>
              </a:ext>
            </a:extLst>
          </p:cNvPr>
          <p:cNvSpPr txBox="1"/>
          <p:nvPr/>
        </p:nvSpPr>
        <p:spPr>
          <a:xfrm>
            <a:off x="2907553" y="6071616"/>
            <a:ext cx="586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MSHP Community Health Director, Angelic Rivera-Edwards, MPH, MBA</a:t>
            </a:r>
          </a:p>
          <a:p>
            <a:r>
              <a:rPr lang="en-US" sz="1000" b="1" dirty="0"/>
              <a:t>MSHP Community Health Manager Raisha Hernandez, MA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ctrTitle"/>
          </p:nvPr>
        </p:nvSpPr>
        <p:spPr>
          <a:xfrm>
            <a:off x="2255520" y="3043187"/>
            <a:ext cx="5715000" cy="14700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u="sng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MSHP Mission</a:t>
            </a:r>
            <a:endParaRPr dirty="0">
              <a:latin typeface="+mj-lt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1"/>
          </p:nvPr>
        </p:nvSpPr>
        <p:spPr>
          <a:xfrm>
            <a:off x="2320386" y="3954677"/>
            <a:ext cx="6251400" cy="261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28000"/>
              </a:lnSpc>
              <a:spcBef>
                <a:spcPts val="0"/>
              </a:spcBef>
              <a:buSzPts val="2960"/>
              <a:buNone/>
            </a:pPr>
            <a:r>
              <a:rPr lang="en-US" sz="2960" dirty="0">
                <a:solidFill>
                  <a:schemeClr val="accent6"/>
                </a:solidFill>
                <a:latin typeface="+mj-lt"/>
                <a:ea typeface="Calibri"/>
                <a:cs typeface="Calibri"/>
                <a:sym typeface="Calibri"/>
              </a:rPr>
              <a:t>To achieve health and well-being for all New York public school students through full access to high quality comprehensive primary and preventive health services, regardless of one’s ability to pay.</a:t>
            </a:r>
            <a:endParaRPr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ts val="1850"/>
              <a:buNone/>
            </a:pPr>
            <a:endParaRPr sz="18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84" y="842434"/>
            <a:ext cx="3131538" cy="1957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0B-B30B-4B11-BE17-DE7A8B20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53868"/>
            <a:ext cx="8065526" cy="1143000"/>
          </a:xfrm>
        </p:spPr>
        <p:txBody>
          <a:bodyPr/>
          <a:lstStyle/>
          <a:p>
            <a:r>
              <a:rPr lang="en-US" sz="4000" b="1" u="sng" dirty="0"/>
              <a:t>We are excited to </a:t>
            </a:r>
            <a:r>
              <a:rPr lang="en-US" sz="3600" b="1" u="sng" dirty="0"/>
              <a:t>announce</a:t>
            </a:r>
            <a:r>
              <a:rPr lang="en-US" sz="4000" b="1" u="sng" dirty="0"/>
              <a:t> </a:t>
            </a:r>
            <a:r>
              <a:rPr lang="en-US" sz="4000" dirty="0"/>
              <a:t>….</a:t>
            </a:r>
            <a:endParaRPr lang="en-US" sz="4000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EA6B-C1F2-4F3C-8755-62F493B74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371600"/>
            <a:ext cx="7809992" cy="4830792"/>
          </a:xfrm>
        </p:spPr>
        <p:txBody>
          <a:bodyPr/>
          <a:lstStyle/>
          <a:p>
            <a:pPr marL="114300" indent="0" algn="ctr">
              <a:buNone/>
            </a:pPr>
            <a:endParaRPr lang="en-US" sz="3800" dirty="0"/>
          </a:p>
          <a:p>
            <a:pPr marL="114300" indent="0" algn="ctr">
              <a:buNone/>
            </a:pPr>
            <a:r>
              <a:rPr lang="en-US" sz="4400" b="1" dirty="0"/>
              <a:t>In 2021, MSHP is coming </a:t>
            </a:r>
          </a:p>
          <a:p>
            <a:pPr marL="114300" indent="0" algn="ctr">
              <a:buNone/>
            </a:pPr>
            <a:endParaRPr lang="en-US" sz="4400" b="1" dirty="0"/>
          </a:p>
          <a:p>
            <a:pPr marL="114300" indent="0" algn="ctr">
              <a:buNone/>
            </a:pPr>
            <a:r>
              <a:rPr lang="en-US" sz="4400" b="1" dirty="0"/>
              <a:t>to </a:t>
            </a:r>
          </a:p>
          <a:p>
            <a:pPr marL="114300" indent="0" algn="ctr">
              <a:buNone/>
            </a:pPr>
            <a:endParaRPr lang="en-US" sz="4400" b="1" dirty="0"/>
          </a:p>
          <a:p>
            <a:pPr marL="114300" indent="0" algn="ctr">
              <a:buNone/>
            </a:pPr>
            <a:r>
              <a:rPr lang="en-US" sz="4400" b="1" dirty="0"/>
              <a:t>Riverside High School!</a:t>
            </a:r>
          </a:p>
          <a:p>
            <a:pPr marL="114300" indent="0" algn="ctr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83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00050" y="379400"/>
            <a:ext cx="822390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What services are offered at MSHP </a:t>
            </a:r>
            <a:r>
              <a:rPr lang="en-US" sz="2800" b="1" dirty="0">
                <a:solidFill>
                  <a:schemeClr val="bg2"/>
                </a:solidFill>
              </a:rPr>
              <a:t>s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chool </a:t>
            </a:r>
            <a:r>
              <a:rPr lang="en-US" sz="2800" b="1" dirty="0">
                <a:solidFill>
                  <a:schemeClr val="bg2"/>
                </a:solidFill>
              </a:rPr>
              <a:t>b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ased </a:t>
            </a:r>
            <a:r>
              <a:rPr lang="en-US" sz="2800" b="1" dirty="0">
                <a:solidFill>
                  <a:schemeClr val="bg2"/>
                </a:solidFill>
              </a:rPr>
              <a:t>h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ealth </a:t>
            </a:r>
            <a:r>
              <a:rPr lang="en-US" sz="2800" b="1" dirty="0">
                <a:solidFill>
                  <a:schemeClr val="bg2"/>
                </a:solidFill>
              </a:rPr>
              <a:t>c</a:t>
            </a:r>
            <a:r>
              <a:rPr lang="en-US" sz="2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enters?</a:t>
            </a:r>
            <a:b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600050" y="1143000"/>
            <a:ext cx="8607958" cy="329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Medical</a:t>
            </a:r>
            <a:r>
              <a:rPr lang="en-US" sz="1800" dirty="0">
                <a:solidFill>
                  <a:schemeClr val="dk2"/>
                </a:solidFill>
              </a:rPr>
              <a:t>: </a:t>
            </a:r>
            <a:r>
              <a:rPr lang="en-US" sz="1800" b="1" dirty="0">
                <a:solidFill>
                  <a:schemeClr val="dk2"/>
                </a:solidFill>
              </a:rPr>
              <a:t>Primary Care Provider (MD/NP/LPN)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Physicals, Vaccines, Prescription/Refill Management, Injury/Sick Care, and much more!</a:t>
            </a:r>
            <a:endParaRPr sz="1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Mental Health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1800" b="1" dirty="0">
                <a:solidFill>
                  <a:schemeClr val="dk2"/>
                </a:solidFill>
              </a:rPr>
              <a:t>Social Worker or Psychologist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bg2"/>
                </a:solidFill>
              </a:rPr>
              <a:t>Mental Health Assessment and Counseling.</a:t>
            </a:r>
          </a:p>
          <a:p>
            <a:pPr marL="0" lvl="0" indent="0">
              <a:spcBef>
                <a:spcPts val="0"/>
              </a:spcBef>
              <a:buClr>
                <a:schemeClr val="dk2"/>
              </a:buClr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Dental Health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1800" b="1" dirty="0">
                <a:solidFill>
                  <a:schemeClr val="dk2"/>
                </a:solidFill>
              </a:rPr>
              <a:t>Dentist and Dental Assistant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400" i="1" dirty="0">
                <a:solidFill>
                  <a:schemeClr val="dk2"/>
                </a:solidFill>
              </a:rPr>
              <a:t>Restorative care like cleaning, sealants, x-rays, etc.  </a:t>
            </a:r>
            <a:endParaRPr sz="1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342900">
              <a:spcBef>
                <a:spcPts val="0"/>
              </a:spcBef>
              <a:buClr>
                <a:schemeClr val="dk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Vision Care: </a:t>
            </a:r>
            <a:r>
              <a:rPr lang="en-US" sz="2000" b="1" dirty="0">
                <a:solidFill>
                  <a:schemeClr val="dk2"/>
                </a:solidFill>
              </a:rPr>
              <a:t>Optometrist </a:t>
            </a:r>
          </a:p>
          <a:p>
            <a:pPr mar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en-US" sz="1400" i="1" dirty="0">
                <a:solidFill>
                  <a:schemeClr val="dk2"/>
                </a:solidFill>
              </a:rPr>
              <a:t>Eye exams and glasses.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</a:rPr>
              <a:t>Community Health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  <a:r>
              <a:rPr lang="en-US" sz="1600" b="1" dirty="0">
                <a:solidFill>
                  <a:schemeClr val="bg2"/>
                </a:solidFill>
              </a:rPr>
              <a:t>Community Health Organizers &amp; Outreach Representatives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400" i="1" dirty="0">
                <a:solidFill>
                  <a:schemeClr val="bg2"/>
                </a:solidFill>
              </a:rPr>
              <a:t>Health education programs.  </a:t>
            </a:r>
            <a:endParaRPr sz="1400" i="1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34290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</p:txBody>
      </p:sp>
      <p:pic>
        <p:nvPicPr>
          <p:cNvPr id="80" name="Google Shape;80;p5" descr="Tim with pt 3"/>
          <p:cNvPicPr preferRelativeResize="0"/>
          <p:nvPr/>
        </p:nvPicPr>
        <p:blipFill rotWithShape="1">
          <a:blip r:embed="rId3">
            <a:alphaModFix/>
          </a:blip>
          <a:srcRect t="-740" r="1497"/>
          <a:stretch/>
        </p:blipFill>
        <p:spPr>
          <a:xfrm>
            <a:off x="4383741" y="4938346"/>
            <a:ext cx="2580851" cy="14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213" y="4938346"/>
            <a:ext cx="2833328" cy="14457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566929" y="201168"/>
            <a:ext cx="8577071" cy="94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/>
            <a:r>
              <a:rPr lang="en-US" sz="3600" b="1" u="sng" dirty="0"/>
              <a:t>Riverside Students Enrolled in MSHP will</a:t>
            </a:r>
            <a:r>
              <a:rPr lang="en-US" sz="3600" dirty="0"/>
              <a:t>…. </a:t>
            </a:r>
            <a:r>
              <a:rPr lang="en-US" sz="3600" u="sng" dirty="0"/>
              <a:t> 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57727" y="1581912"/>
            <a:ext cx="8330825" cy="474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Receive health services at no cost to you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/>
              <a:t>Never receive a bill from MSHP for services provided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Have access to care regardless of immigration status 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Not be required to change their primary/pediatric doctor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Have access to telehealth and in-person health services regardless if student is attending school remotely or     in-person</a:t>
            </a:r>
          </a:p>
          <a:p>
            <a:pPr marL="114300" lvl="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000" dirty="0"/>
          </a:p>
          <a:p>
            <a:pPr lvl="1">
              <a:spcBef>
                <a:spcPts val="360"/>
              </a:spcBef>
              <a:buSzPts val="18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03504" y="153868"/>
            <a:ext cx="85404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dirty="0">
                <a:solidFill>
                  <a:schemeClr val="bg2"/>
                </a:solidFill>
              </a:rPr>
              <a:t>How do I enroll my child in MSHP?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28320" y="1219200"/>
            <a:ext cx="4464303" cy="498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Enrollment is a quick and easy process! 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Parents are asked to complete an </a:t>
            </a:r>
            <a:r>
              <a:rPr lang="en-US" sz="2200" b="1" dirty="0">
                <a:solidFill>
                  <a:schemeClr val="tx1"/>
                </a:solidFill>
              </a:rPr>
              <a:t>electronic enrollment form  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The enrollment form takes about 5-10 minutes to complete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Enrollment only needs to be completed once!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endParaRPr lang="en-US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BAF43-3421-4BF3-94B4-7948F8A4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23487" r="70210" b="6089"/>
          <a:stretch/>
        </p:blipFill>
        <p:spPr>
          <a:xfrm>
            <a:off x="5059679" y="1219200"/>
            <a:ext cx="3650650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57727" y="153868"/>
            <a:ext cx="82456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u="sng" dirty="0">
                <a:solidFill>
                  <a:schemeClr val="bg2"/>
                </a:solidFill>
              </a:rPr>
              <a:t>To request an MSHP enrollment form</a:t>
            </a:r>
            <a:endParaRPr sz="3600" b="1" u="sng" dirty="0">
              <a:solidFill>
                <a:schemeClr val="bg2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51330" y="1026160"/>
            <a:ext cx="8592670" cy="505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Please contact  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en-US" sz="3200" b="1" dirty="0"/>
              <a:t>Ms. Raisha Hernandez, </a:t>
            </a:r>
          </a:p>
          <a:p>
            <a:pPr marL="114300" indent="0">
              <a:buNone/>
            </a:pPr>
            <a:r>
              <a:rPr lang="en-US" sz="3200" dirty="0"/>
              <a:t>MSHP Community Health Manager 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en-US" sz="3200" b="1" dirty="0"/>
              <a:t>Phone</a:t>
            </a:r>
            <a:r>
              <a:rPr lang="en-US" sz="3200" dirty="0"/>
              <a:t>: </a:t>
            </a:r>
            <a:r>
              <a:rPr lang="en-US" sz="3200" b="1" dirty="0"/>
              <a:t>646-320-4521</a:t>
            </a:r>
            <a:r>
              <a:rPr lang="en-US" sz="3200" dirty="0"/>
              <a:t> </a:t>
            </a:r>
            <a:r>
              <a:rPr lang="en-US" sz="2800" i="1" dirty="0"/>
              <a:t>(Calls and texts accepted)</a:t>
            </a:r>
          </a:p>
          <a:p>
            <a:pPr marL="114300" indent="0">
              <a:buNone/>
            </a:pPr>
            <a:r>
              <a:rPr lang="en-US" sz="3200" b="1" dirty="0"/>
              <a:t>   or</a:t>
            </a:r>
          </a:p>
          <a:p>
            <a:pPr marL="114300" indent="0">
              <a:buNone/>
            </a:pPr>
            <a:r>
              <a:rPr lang="en-US" sz="3200" b="1" dirty="0"/>
              <a:t>Email</a:t>
            </a:r>
            <a:r>
              <a:rPr lang="en-US" sz="3200" dirty="0"/>
              <a:t>: </a:t>
            </a:r>
            <a:r>
              <a:rPr lang="en-US" sz="3200" dirty="0">
                <a:hlinkClick r:id="rId3"/>
              </a:rPr>
              <a:t>rpimente@montefiore.org</a:t>
            </a:r>
            <a:endParaRPr lang="en-US" sz="3200" dirty="0"/>
          </a:p>
          <a:p>
            <a:pPr marL="114300" indent="0">
              <a:buNone/>
            </a:pPr>
            <a:endParaRPr lang="en-US" sz="3200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accent4"/>
                </a:solidFill>
              </a:rPr>
              <a:t>HABLAMOS ESPANOL!</a:t>
            </a:r>
          </a:p>
          <a:p>
            <a:pPr marL="114300" indent="0">
              <a:buNone/>
            </a:pPr>
            <a:endParaRPr lang="en-US" dirty="0"/>
          </a:p>
          <a:p>
            <a:pPr marL="533400" lvl="1" indent="0">
              <a:spcBef>
                <a:spcPts val="360"/>
              </a:spcBef>
              <a:buSzPts val="1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6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2510590" y="1193146"/>
            <a:ext cx="6103058" cy="484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/>
            <a:r>
              <a:rPr lang="en-US" dirty="0"/>
              <a:t>We at MSHP, would like to thank you for viewing this presentation.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look forward to serving and being part of the Riverside High School community.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MC_PPT_Primary_white">
  <a:themeElements>
    <a:clrScheme name="MMC_PPT">
      <a:dk1>
        <a:srgbClr val="000000"/>
      </a:dk1>
      <a:lt1>
        <a:srgbClr val="FFFFFF"/>
      </a:lt1>
      <a:dk2>
        <a:srgbClr val="002853"/>
      </a:dk2>
      <a:lt2>
        <a:srgbClr val="FFFFFF"/>
      </a:lt2>
      <a:accent1>
        <a:srgbClr val="B60060"/>
      </a:accent1>
      <a:accent2>
        <a:srgbClr val="26686D"/>
      </a:accent2>
      <a:accent3>
        <a:srgbClr val="26686D"/>
      </a:accent3>
      <a:accent4>
        <a:srgbClr val="B60060"/>
      </a:accent4>
      <a:accent5>
        <a:srgbClr val="542988"/>
      </a:accent5>
      <a:accent6>
        <a:srgbClr val="0C1C36"/>
      </a:accent6>
      <a:hlink>
        <a:srgbClr val="002853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395</Words>
  <Application>Microsoft Office PowerPoint</Application>
  <PresentationFormat>On-screen Show (4:3)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Wingdings</vt:lpstr>
      <vt:lpstr>Courier New</vt:lpstr>
      <vt:lpstr>Roboto</vt:lpstr>
      <vt:lpstr>Calibri</vt:lpstr>
      <vt:lpstr>Arial Narrow</vt:lpstr>
      <vt:lpstr>MMC_PPT_Primary_white</vt:lpstr>
      <vt:lpstr>PowerPoint Presentation</vt:lpstr>
      <vt:lpstr>MSHP Mission</vt:lpstr>
      <vt:lpstr>We are excited to announce ….</vt:lpstr>
      <vt:lpstr>What services are offered at MSHP school based health centers? </vt:lpstr>
      <vt:lpstr>Riverside Students Enrolled in MSHP will….  </vt:lpstr>
      <vt:lpstr>How do I enroll my child in MSHP?</vt:lpstr>
      <vt:lpstr>To request an MSHP enrollment form</vt:lpstr>
      <vt:lpstr>We at MSHP, would like to thank you for viewing this presentation.   We look forward to serving and being part of the Riverside High School community.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Yongue</dc:creator>
  <cp:lastModifiedBy>Angelic Rivera-Edwards</cp:lastModifiedBy>
  <cp:revision>63</cp:revision>
  <dcterms:created xsi:type="dcterms:W3CDTF">2012-08-27T19:27:24Z</dcterms:created>
  <dcterms:modified xsi:type="dcterms:W3CDTF">2020-10-06T19:10:31Z</dcterms:modified>
</cp:coreProperties>
</file>